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188"/>
    <p:restoredTop sz="94722"/>
  </p:normalViewPr>
  <p:slideViewPr>
    <p:cSldViewPr snapToGrid="0" snapToObjects="1">
      <p:cViewPr>
        <p:scale>
          <a:sx n="110" d="100"/>
          <a:sy n="110" d="100"/>
        </p:scale>
        <p:origin x="336" y="8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192B86-D209-7545-B3DD-91EEE5077A1B}" type="datetimeFigureOut">
              <a:rPr lang="en-US" smtClean="0"/>
              <a:t>6/24/19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769E1A-3F8A-DD4E-BE8B-BA209E0707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7050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769E1A-3F8A-DD4E-BE8B-BA209E07078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9016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018603-2E93-C245-A582-21639FCE3C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BC1387-4625-8D4F-BB26-22747290AF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339EF3-CBD9-C24B-AA7E-5F7913508D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C7C7D-EC8E-7242-9796-531D61CF6746}" type="datetimeFigureOut">
              <a:rPr lang="en-US" smtClean="0"/>
              <a:t>6/24/19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F7BE54-50A9-7543-B431-61429AB5D6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999116-39EF-6548-9366-B04F8C8A11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0BF27-80F5-2E44-ACF9-985D38D8C3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0039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BA679-D7EE-BE47-9BDA-743C35B8A6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9625317-BF04-0F4C-8FC3-25D921D5BA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E42908-DA2C-744F-8D26-D63EBC4918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C7C7D-EC8E-7242-9796-531D61CF6746}" type="datetimeFigureOut">
              <a:rPr lang="en-US" smtClean="0"/>
              <a:t>6/24/19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F545C3-0B83-C549-8F15-7E99E10F01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10B8A0-E369-A94A-96DF-9A207BEA7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0BF27-80F5-2E44-ACF9-985D38D8C3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7254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3CEDC83-A2D4-A248-8AC9-0A83B304BD0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F43365-CF2C-A346-A55A-49CBCDAC0E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504F20-4DFB-214B-9404-5224BB6446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C7C7D-EC8E-7242-9796-531D61CF6746}" type="datetimeFigureOut">
              <a:rPr lang="en-US" smtClean="0"/>
              <a:t>6/24/19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547EB2-7B1C-3C49-BF94-D6C8CF570D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2ACF71-5FF5-C542-A3F3-BB9DBDD748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0BF27-80F5-2E44-ACF9-985D38D8C3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2851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A6F99F-2B1C-1F46-8054-63CBC33B8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70CF0A-0844-BD46-96F7-2605534033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A2BBFE-293A-AD45-8E4E-9414ECF2C5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C7C7D-EC8E-7242-9796-531D61CF6746}" type="datetimeFigureOut">
              <a:rPr lang="en-US" smtClean="0"/>
              <a:t>6/24/19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D81569-45D9-8E46-94EC-A185A4B4D5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077A78-FACA-644D-83FB-28FBE7F918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0BF27-80F5-2E44-ACF9-985D38D8C3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4001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84D619-7E86-494E-859A-1EB50F3E56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DCDC3A-8F74-7042-B5C3-BE6ADE70F5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D0A9A6-6FCB-CD4F-88B0-B3E2638A90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C7C7D-EC8E-7242-9796-531D61CF6746}" type="datetimeFigureOut">
              <a:rPr lang="en-US" smtClean="0"/>
              <a:t>6/24/19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3DBC5D-0E67-D340-9043-7A7758A643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0C608D-7322-6E4E-894A-B22BAADC1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0BF27-80F5-2E44-ACF9-985D38D8C3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9547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91CC4-F3C4-2A4E-8F27-B6E24C0CC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732FE2-FF00-0D4E-8965-C0BF2A810C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89D1FA-336D-134E-9666-3F879FDCDA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BA895E-D245-7B40-8DAA-03F846BF01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C7C7D-EC8E-7242-9796-531D61CF6746}" type="datetimeFigureOut">
              <a:rPr lang="en-US" smtClean="0"/>
              <a:t>6/24/19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A8EBB4-7A17-A644-88C1-BA52BB9AC4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EA46A3-BB9C-6A4E-893F-D74B20416D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0BF27-80F5-2E44-ACF9-985D38D8C3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5289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66FD1F-B033-2345-8126-3120504211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3C911D-D185-614C-B582-6060324DD5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93A172-4995-4C41-944C-5B5F2F70FB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0BD9E41-F706-C045-8B84-33A66F1B99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89292B5-BF5B-B640-928B-C049635987E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5099CDE-E2C0-2747-9E17-234565172A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C7C7D-EC8E-7242-9796-531D61CF6746}" type="datetimeFigureOut">
              <a:rPr lang="en-US" smtClean="0"/>
              <a:t>6/24/19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EC0B08-3AF0-C440-B5A4-2EA806235E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5762373-39B2-9149-B8FB-8DCE98EB7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0BF27-80F5-2E44-ACF9-985D38D8C3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3188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80728C-1E54-DC4B-8FF2-2DE3CB93A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CAB4FD9-0484-2C43-BB0E-38D769C14A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C7C7D-EC8E-7242-9796-531D61CF6746}" type="datetimeFigureOut">
              <a:rPr lang="en-US" smtClean="0"/>
              <a:t>6/24/19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1C43D3-76BE-CF42-8507-04FEEE740B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2A1E4E-2231-524C-A6E0-4754E9699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0BF27-80F5-2E44-ACF9-985D38D8C3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0436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5C47F11-32E6-384F-8ED8-1212673D20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C7C7D-EC8E-7242-9796-531D61CF6746}" type="datetimeFigureOut">
              <a:rPr lang="en-US" smtClean="0"/>
              <a:t>6/24/19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395BB64-9335-374F-8BB7-022EA31A08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835DE8-1B07-074C-8F52-03B9C41A76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0BF27-80F5-2E44-ACF9-985D38D8C3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4095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5AE7C-BF93-0749-A22D-6F4C39A13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6E7CAB-02C9-F747-96FD-9062D367D4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4A5138-308E-1940-BF89-9D07B66169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EFB0B9-272E-A840-A458-0E6D70D1A7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C7C7D-EC8E-7242-9796-531D61CF6746}" type="datetimeFigureOut">
              <a:rPr lang="en-US" smtClean="0"/>
              <a:t>6/24/19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3BBABF-E568-624A-A130-FDB5ABDF4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568F2A-2886-EF4D-A301-A1D4710055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0BF27-80F5-2E44-ACF9-985D38D8C3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9890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5D728-C946-4F47-9611-9A91C45595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1FBBA0A-36CB-E74D-A9AD-A55D90206E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F618E2-92F6-2344-A441-FC98C0D71C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2BA038-7BBF-B34D-87B0-2FB24D989F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C7C7D-EC8E-7242-9796-531D61CF6746}" type="datetimeFigureOut">
              <a:rPr lang="en-US" smtClean="0"/>
              <a:t>6/24/19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30BBDD-71D7-CE48-8CD3-FCA6D769AD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0FC645-879F-A440-A4D3-BC45CD9FF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0BF27-80F5-2E44-ACF9-985D38D8C3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2559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35B539B-8188-4D49-A05C-B47F211DE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5AD62B-D636-F747-ACB3-B2533E2B2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CD5C55-A80B-6042-80FE-5FCDF5AF1A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8C7C7D-EC8E-7242-9796-531D61CF6746}" type="datetimeFigureOut">
              <a:rPr lang="en-US" smtClean="0"/>
              <a:t>6/24/19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830C8B-597C-DB44-9EFB-AD265C2D5E0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EBBFE7-7A07-3540-B992-74A90B7E66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80BF27-80F5-2E44-ACF9-985D38D8C3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4597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tif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A9696D-C499-D644-A633-5904D838BAE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基于</a:t>
            </a:r>
            <a:r>
              <a:rPr lang="en-US" altLang="zh-CN" dirty="0"/>
              <a:t>CUDA</a:t>
            </a:r>
            <a:r>
              <a:rPr lang="zh-CN" altLang="en-US" dirty="0"/>
              <a:t>加速的改进</a:t>
            </a:r>
            <a:r>
              <a:rPr lang="en-US" altLang="zh-CN" dirty="0"/>
              <a:t>Mean</a:t>
            </a:r>
            <a:r>
              <a:rPr lang="zh-CN" altLang="en-US" dirty="0"/>
              <a:t> </a:t>
            </a:r>
            <a:r>
              <a:rPr lang="en-US" altLang="zh-CN" dirty="0"/>
              <a:t>Shift</a:t>
            </a:r>
            <a:r>
              <a:rPr lang="zh-CN" altLang="en-US" dirty="0"/>
              <a:t>图像分割算法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1B9C76-9C05-B44A-9617-86986893BC7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fld id="{BE047ACF-D4A7-424D-BAC8-6EF20D1DEC40}" type="datetime2">
              <a:rPr lang="en-US" smtClean="0"/>
              <a:t>Monday, June 24, 2019</a:t>
            </a:fld>
            <a:endParaRPr lang="en-US" dirty="0"/>
          </a:p>
          <a:p>
            <a:r>
              <a:rPr lang="zh-CN" altLang="en-US" dirty="0"/>
              <a:t>组长</a:t>
            </a:r>
            <a:r>
              <a:rPr lang="en-US" altLang="zh-CN" dirty="0"/>
              <a:t>:</a:t>
            </a:r>
            <a:r>
              <a:rPr lang="zh-CN" altLang="en-US" dirty="0"/>
              <a:t>麦显忠</a:t>
            </a:r>
            <a:endParaRPr lang="en-US" altLang="zh-CN" dirty="0"/>
          </a:p>
          <a:p>
            <a:r>
              <a:rPr lang="zh-CN" altLang="en-US" dirty="0"/>
              <a:t>组员</a:t>
            </a:r>
            <a:r>
              <a:rPr lang="en-US" altLang="zh-CN" dirty="0"/>
              <a:t>:</a:t>
            </a:r>
            <a:r>
              <a:rPr lang="zh-CN" altLang="en-US" dirty="0"/>
              <a:t> 李沐晗</a:t>
            </a:r>
            <a:r>
              <a:rPr lang="en-US" altLang="zh-CN" dirty="0"/>
              <a:t>, </a:t>
            </a:r>
            <a:r>
              <a:rPr lang="zh-CN" altLang="en-US" dirty="0"/>
              <a:t>韦博耀</a:t>
            </a:r>
            <a:r>
              <a:rPr lang="en-US" altLang="zh-CN" dirty="0"/>
              <a:t>,</a:t>
            </a:r>
            <a:r>
              <a:rPr lang="zh-CN" altLang="en-US" dirty="0"/>
              <a:t> 谢江钊</a:t>
            </a:r>
            <a:r>
              <a:rPr lang="en-US" altLang="zh-CN" dirty="0"/>
              <a:t>, </a:t>
            </a:r>
            <a:r>
              <a:rPr lang="zh-CN" altLang="en-US" dirty="0"/>
              <a:t>麦金杰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3856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559ED1-715A-6346-BDF0-5541DD14B3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906" y="0"/>
            <a:ext cx="10515600" cy="1325563"/>
          </a:xfrm>
        </p:spPr>
        <p:txBody>
          <a:bodyPr/>
          <a:lstStyle/>
          <a:p>
            <a:r>
              <a:rPr lang="en-US" altLang="zh-CN" dirty="0"/>
              <a:t>3.3</a:t>
            </a:r>
            <a:r>
              <a:rPr lang="zh-CN" altLang="en-US" dirty="0"/>
              <a:t> </a:t>
            </a:r>
            <a:r>
              <a:rPr lang="en-US" altLang="zh-CN" dirty="0"/>
              <a:t>Flooding</a:t>
            </a:r>
            <a:r>
              <a:rPr lang="zh-CN" altLang="en-US" dirty="0"/>
              <a:t>聚类</a:t>
            </a:r>
            <a:r>
              <a:rPr lang="en-US" altLang="zh-CN" dirty="0"/>
              <a:t>:</a:t>
            </a:r>
            <a:r>
              <a:rPr lang="zh-CN" altLang="en-US" dirty="0"/>
              <a:t> 加速效果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287F2B-6119-9243-B33A-6C4791B4B6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1659" y="1325563"/>
            <a:ext cx="4684059" cy="1968500"/>
          </a:xfrm>
        </p:spPr>
        <p:txBody>
          <a:bodyPr>
            <a:noAutofit/>
          </a:bodyPr>
          <a:lstStyle/>
          <a:p>
            <a:r>
              <a:rPr lang="zh-CN" altLang="en-US" sz="2000" dirty="0"/>
              <a:t>使用单张灰度图进行测试</a:t>
            </a:r>
            <a:r>
              <a:rPr lang="en-US" altLang="zh-CN" sz="2000" dirty="0"/>
              <a:t>,</a:t>
            </a:r>
            <a:r>
              <a:rPr lang="zh-CN" altLang="en-US" sz="2000" dirty="0"/>
              <a:t> 将 </a:t>
            </a:r>
            <a:r>
              <a:rPr lang="en-US" sz="2000" dirty="0"/>
              <a:t>CPU </a:t>
            </a:r>
            <a:r>
              <a:rPr lang="zh-CN" altLang="en-US" sz="2000" dirty="0"/>
              <a:t>单线程版本改为使用</a:t>
            </a:r>
            <a:r>
              <a:rPr lang="zh-CN" altLang="en-US" sz="2000" dirty="0">
                <a:solidFill>
                  <a:srgbClr val="FF0000"/>
                </a:solidFill>
              </a:rPr>
              <a:t>全局内存</a:t>
            </a:r>
            <a:r>
              <a:rPr lang="zh-CN" altLang="en-US" sz="2000" dirty="0"/>
              <a:t>的 </a:t>
            </a:r>
            <a:r>
              <a:rPr lang="en-US" sz="2000" dirty="0"/>
              <a:t>CUDA </a:t>
            </a:r>
            <a:r>
              <a:rPr lang="zh-CN" altLang="en-US" sz="2000" dirty="0"/>
              <a:t>版本，令每个 </a:t>
            </a:r>
            <a:r>
              <a:rPr lang="en-US" sz="2000" dirty="0"/>
              <a:t>CUDA </a:t>
            </a:r>
            <a:r>
              <a:rPr lang="zh-CN" altLang="en-US" sz="2000" dirty="0"/>
              <a:t>线程处理一个 像素点，可得到使用全局内存的 </a:t>
            </a:r>
            <a:r>
              <a:rPr lang="en-US" sz="2000" dirty="0"/>
              <a:t>CUDA </a:t>
            </a:r>
            <a:r>
              <a:rPr lang="zh-CN" altLang="en-US" sz="2000" dirty="0"/>
              <a:t>版本的洪泛搜索耗时 </a:t>
            </a:r>
            <a:r>
              <a:rPr lang="en-US" altLang="zh-CN" sz="2000" dirty="0">
                <a:solidFill>
                  <a:srgbClr val="FF0000"/>
                </a:solidFill>
              </a:rPr>
              <a:t>490</a:t>
            </a:r>
            <a:r>
              <a:rPr lang="en-US" sz="2000" dirty="0">
                <a:solidFill>
                  <a:srgbClr val="FF0000"/>
                </a:solidFill>
              </a:rPr>
              <a:t>us</a:t>
            </a:r>
            <a:r>
              <a:rPr lang="en-US" sz="2000" dirty="0"/>
              <a:t>，</a:t>
            </a:r>
            <a:r>
              <a:rPr lang="zh-CN" altLang="en-US" sz="2000" dirty="0"/>
              <a:t>实现了约 </a:t>
            </a:r>
            <a:r>
              <a:rPr lang="en-US" altLang="zh-CN" sz="2000" dirty="0">
                <a:solidFill>
                  <a:srgbClr val="FF0000"/>
                </a:solidFill>
              </a:rPr>
              <a:t>337 </a:t>
            </a:r>
            <a:r>
              <a:rPr lang="zh-CN" altLang="en-US" sz="2000" dirty="0">
                <a:solidFill>
                  <a:srgbClr val="FF0000"/>
                </a:solidFill>
              </a:rPr>
              <a:t>倍</a:t>
            </a:r>
            <a:r>
              <a:rPr lang="zh-CN" altLang="en-US" sz="2000" dirty="0"/>
              <a:t>的加速。</a:t>
            </a:r>
            <a:endParaRPr lang="en-US" sz="20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A9E6A87-F97B-9742-87A5-89BAE4A9ED6D}"/>
              </a:ext>
            </a:extLst>
          </p:cNvPr>
          <p:cNvSpPr txBox="1">
            <a:spLocks/>
          </p:cNvSpPr>
          <p:nvPr/>
        </p:nvSpPr>
        <p:spPr>
          <a:xfrm>
            <a:off x="838200" y="3716337"/>
            <a:ext cx="4567518" cy="2092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dirty="0"/>
              <a:t>利用 </a:t>
            </a:r>
            <a:r>
              <a:rPr lang="en-US" sz="2000" dirty="0"/>
              <a:t>GPU </a:t>
            </a:r>
            <a:r>
              <a:rPr lang="zh-CN" altLang="en-US" sz="2000" dirty="0"/>
              <a:t>的共享内存来存放子图像素，经过改进后，得到利用</a:t>
            </a:r>
            <a:r>
              <a:rPr lang="zh-CN" altLang="en-US" sz="2000" dirty="0">
                <a:solidFill>
                  <a:srgbClr val="FF0000"/>
                </a:solidFill>
              </a:rPr>
              <a:t>共享内存</a:t>
            </a:r>
            <a:r>
              <a:rPr lang="zh-CN" altLang="en-US" sz="2000" dirty="0"/>
              <a:t>的 </a:t>
            </a:r>
            <a:r>
              <a:rPr lang="en-US" sz="2000" dirty="0"/>
              <a:t>CUDA </a:t>
            </a:r>
            <a:r>
              <a:rPr lang="zh-CN" altLang="en-US" sz="2000" dirty="0"/>
              <a:t>版本的洪泛搜索，耗时 </a:t>
            </a:r>
            <a:r>
              <a:rPr lang="en-US" altLang="zh-CN" sz="2000" dirty="0">
                <a:solidFill>
                  <a:srgbClr val="FF0000"/>
                </a:solidFill>
              </a:rPr>
              <a:t>202</a:t>
            </a:r>
            <a:r>
              <a:rPr lang="en-US" sz="2000" dirty="0">
                <a:solidFill>
                  <a:srgbClr val="FF0000"/>
                </a:solidFill>
              </a:rPr>
              <a:t>us</a:t>
            </a:r>
            <a:r>
              <a:rPr lang="en-US" sz="2000" dirty="0"/>
              <a:t>，</a:t>
            </a:r>
            <a:r>
              <a:rPr lang="zh-CN" altLang="en-US" sz="2000" dirty="0"/>
              <a:t>实现了约 </a:t>
            </a:r>
            <a:r>
              <a:rPr lang="en-US" altLang="zh-CN" sz="2000" dirty="0">
                <a:solidFill>
                  <a:srgbClr val="FF0000"/>
                </a:solidFill>
              </a:rPr>
              <a:t>816 </a:t>
            </a:r>
            <a:r>
              <a:rPr lang="zh-CN" altLang="en-US" sz="2000" dirty="0">
                <a:solidFill>
                  <a:srgbClr val="FF0000"/>
                </a:solidFill>
              </a:rPr>
              <a:t>倍</a:t>
            </a:r>
            <a:r>
              <a:rPr lang="zh-CN" altLang="en-US" sz="2000" dirty="0"/>
              <a:t>的加速。</a:t>
            </a:r>
            <a:endParaRPr lang="en-US" sz="200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B055BBE-151A-BC48-99B7-23F55BE2C8CC}"/>
              </a:ext>
            </a:extLst>
          </p:cNvPr>
          <p:cNvSpPr txBox="1">
            <a:spLocks/>
          </p:cNvSpPr>
          <p:nvPr/>
        </p:nvSpPr>
        <p:spPr>
          <a:xfrm>
            <a:off x="6096000" y="1183341"/>
            <a:ext cx="4988859" cy="52174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dirty="0"/>
              <a:t>问题</a:t>
            </a:r>
            <a:r>
              <a:rPr lang="en-US" altLang="zh-CN" sz="2000" dirty="0"/>
              <a:t>:</a:t>
            </a:r>
          </a:p>
          <a:p>
            <a:pPr lvl="1"/>
            <a:r>
              <a:rPr lang="zh-CN" altLang="en-US" sz="1800" dirty="0"/>
              <a:t>将代码重构，让洪泛搜索中的搜索和冒泡分离出来，经过 </a:t>
            </a:r>
            <a:r>
              <a:rPr lang="en-US" altLang="zh-CN" sz="1800" dirty="0"/>
              <a:t>profile</a:t>
            </a:r>
            <a:r>
              <a:rPr lang="zh-CN" altLang="en-US" sz="1800" dirty="0"/>
              <a:t>，耗时 </a:t>
            </a:r>
            <a:r>
              <a:rPr lang="en-US" altLang="zh-CN" sz="1800" dirty="0"/>
              <a:t>215us</a:t>
            </a:r>
            <a:r>
              <a:rPr lang="zh-CN" altLang="en-US" sz="1800" dirty="0"/>
              <a:t>，反而比没 优化之前耗时更多。</a:t>
            </a:r>
            <a:endParaRPr lang="en-US" altLang="zh-CN" sz="1800" dirty="0"/>
          </a:p>
          <a:p>
            <a:r>
              <a:rPr lang="zh-CN" altLang="en-US" sz="2000" dirty="0"/>
              <a:t>原因：</a:t>
            </a:r>
            <a:endParaRPr lang="en-US" altLang="zh-CN" sz="2000" dirty="0"/>
          </a:p>
          <a:p>
            <a:pPr lvl="1"/>
            <a:r>
              <a:rPr lang="zh-CN" altLang="en-US" sz="2000" dirty="0"/>
              <a:t>我们 每次冒泡都调用一次冒泡核函数，但由于显卡的机制，当显卡执行完当前核函数后，当前核函 数所使用的缓存会被无效化，导致每次执行冒泡核函数都需要进行全局内存访问，因此拖累了 运行时间。</a:t>
            </a:r>
            <a:endParaRPr lang="en-US" altLang="zh-CN" sz="2000" dirty="0"/>
          </a:p>
          <a:p>
            <a:r>
              <a:rPr lang="zh-CN" altLang="en-US" sz="2000" dirty="0"/>
              <a:t>解决</a:t>
            </a:r>
            <a:r>
              <a:rPr lang="en-US" altLang="zh-CN" sz="2000" dirty="0"/>
              <a:t>:</a:t>
            </a:r>
            <a:r>
              <a:rPr lang="zh-CN" altLang="en-US" sz="2000" dirty="0"/>
              <a:t> </a:t>
            </a:r>
            <a:endParaRPr lang="en-US" altLang="zh-CN" sz="2000" dirty="0"/>
          </a:p>
          <a:p>
            <a:pPr lvl="1"/>
            <a:r>
              <a:rPr lang="zh-CN" altLang="en-US" sz="2000" dirty="0"/>
              <a:t>我们</a:t>
            </a:r>
            <a:r>
              <a:rPr lang="zh-CN" altLang="en-US" sz="2000" dirty="0">
                <a:solidFill>
                  <a:srgbClr val="FF0000"/>
                </a:solidFill>
              </a:rPr>
              <a:t>将循环置于核函数内部</a:t>
            </a:r>
            <a:r>
              <a:rPr lang="zh-CN" altLang="en-US" sz="2000" dirty="0"/>
              <a:t>，耗时 </a:t>
            </a:r>
            <a:r>
              <a:rPr lang="en-US" altLang="zh-CN" sz="2000" dirty="0">
                <a:solidFill>
                  <a:srgbClr val="FF0000"/>
                </a:solidFill>
              </a:rPr>
              <a:t>119us</a:t>
            </a:r>
            <a:r>
              <a:rPr lang="zh-CN" altLang="en-US" sz="2000" dirty="0"/>
              <a:t>，最终实现了</a:t>
            </a:r>
            <a:r>
              <a:rPr lang="zh-CN" altLang="en-US" sz="2000" b="1" dirty="0">
                <a:solidFill>
                  <a:srgbClr val="FF0000"/>
                </a:solidFill>
              </a:rPr>
              <a:t>约 </a:t>
            </a:r>
            <a:r>
              <a:rPr lang="en-US" altLang="zh-CN" sz="2000" b="1" dirty="0">
                <a:solidFill>
                  <a:srgbClr val="FF0000"/>
                </a:solidFill>
              </a:rPr>
              <a:t>1387 </a:t>
            </a:r>
            <a:r>
              <a:rPr lang="zh-CN" altLang="en-US" sz="2000" b="1" dirty="0">
                <a:solidFill>
                  <a:srgbClr val="FF0000"/>
                </a:solidFill>
              </a:rPr>
              <a:t>倍</a:t>
            </a:r>
            <a:r>
              <a:rPr lang="zh-CN" altLang="en-US" sz="2000" dirty="0"/>
              <a:t>的加速。</a:t>
            </a:r>
            <a:endParaRPr lang="en-US" sz="2000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FF89383-20ED-0549-A8FE-D6B9C0619919}"/>
              </a:ext>
            </a:extLst>
          </p:cNvPr>
          <p:cNvCxnSpPr/>
          <p:nvPr/>
        </p:nvCxnSpPr>
        <p:spPr>
          <a:xfrm>
            <a:off x="5800165" y="1183341"/>
            <a:ext cx="0" cy="462578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8DD923C-87E1-E04E-A1C8-49416115EB19}"/>
              </a:ext>
            </a:extLst>
          </p:cNvPr>
          <p:cNvCxnSpPr/>
          <p:nvPr/>
        </p:nvCxnSpPr>
        <p:spPr>
          <a:xfrm>
            <a:off x="421341" y="3429000"/>
            <a:ext cx="513677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36DA3D3B-54D8-D34B-A4F9-0D4DB29F8B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7695" y="2775838"/>
            <a:ext cx="585694" cy="58569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248A4E0-DB53-154F-A154-D16967F0BA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7946" y="5040129"/>
            <a:ext cx="711196" cy="71119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3B090E8-DDD2-FE4E-ACA2-C40BEADA0A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98305" y="1325563"/>
            <a:ext cx="952638" cy="952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4911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A3DF31-8466-FA45-85B7-F32E3CDE4D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0931" y="-14016"/>
            <a:ext cx="10515600" cy="1325563"/>
          </a:xfrm>
        </p:spPr>
        <p:txBody>
          <a:bodyPr/>
          <a:lstStyle/>
          <a:p>
            <a:r>
              <a:rPr lang="en-US" altLang="zh-CN" dirty="0"/>
              <a:t>3.4</a:t>
            </a:r>
            <a:r>
              <a:rPr lang="zh-CN" altLang="en-US" dirty="0"/>
              <a:t> </a:t>
            </a:r>
            <a:r>
              <a:rPr lang="en-US" altLang="zh-CN" dirty="0"/>
              <a:t>Flooding</a:t>
            </a:r>
            <a:r>
              <a:rPr lang="zh-CN" altLang="en-US" dirty="0"/>
              <a:t>聚类</a:t>
            </a:r>
            <a:r>
              <a:rPr lang="en-US" altLang="zh-CN" dirty="0"/>
              <a:t>:</a:t>
            </a:r>
            <a:r>
              <a:rPr lang="zh-CN" altLang="en-US" dirty="0"/>
              <a:t> 输出结果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45EE44-E690-9246-A434-BB4DE7C24E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0107" y="1210932"/>
            <a:ext cx="7203687" cy="5496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2099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095E06-483D-DE41-9B64-05EA09E9B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4.Union</a:t>
            </a:r>
            <a:r>
              <a:rPr lang="zh-CN" altLang="en-US" dirty="0"/>
              <a:t> </a:t>
            </a:r>
            <a:r>
              <a:rPr lang="en-US" altLang="zh-CN" dirty="0"/>
              <a:t>Find</a:t>
            </a:r>
            <a:r>
              <a:rPr lang="zh-CN" altLang="en-US" dirty="0"/>
              <a:t>区域合并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8E2990D-1AC3-0E48-9AE0-040B4C1ABA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46293"/>
          <a:stretch/>
        </p:blipFill>
        <p:spPr>
          <a:xfrm>
            <a:off x="653719" y="1690688"/>
            <a:ext cx="5200671" cy="455205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1700343-F028-4441-8392-5C50D4C78335}"/>
              </a:ext>
            </a:extLst>
          </p:cNvPr>
          <p:cNvSpPr txBox="1"/>
          <p:nvPr/>
        </p:nvSpPr>
        <p:spPr>
          <a:xfrm>
            <a:off x="6420685" y="1335225"/>
            <a:ext cx="5314758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400" dirty="0"/>
              <a:t>在这一部分中</a:t>
            </a:r>
            <a:r>
              <a:rPr lang="en-US" altLang="zh-CN" sz="2400" dirty="0"/>
              <a:t>, </a:t>
            </a:r>
            <a:r>
              <a:rPr lang="zh-CN" altLang="en-US" sz="2400" dirty="0"/>
              <a:t>我们采用了并查集算法（</a:t>
            </a:r>
            <a:r>
              <a:rPr lang="en-US" sz="2400" dirty="0" err="1"/>
              <a:t>UnionFind</a:t>
            </a:r>
            <a:r>
              <a:rPr lang="en-US" altLang="zh-CN" sz="2400" dirty="0"/>
              <a:t>).</a:t>
            </a:r>
            <a:r>
              <a:rPr lang="zh-CN" altLang="en-US" sz="2400" dirty="0"/>
              <a:t> </a:t>
            </a:r>
            <a:endParaRPr lang="en-US" altLang="zh-CN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400" dirty="0"/>
              <a:t>根据上一步得到的聚类结果</a:t>
            </a:r>
            <a:r>
              <a:rPr lang="en-US" altLang="zh-CN" sz="2400" dirty="0"/>
              <a:t>, </a:t>
            </a:r>
            <a:r>
              <a:rPr lang="zh-CN" altLang="en-US" sz="2400" dirty="0"/>
              <a:t>我们再进行最后一步后处理得到最后的分割</a:t>
            </a:r>
            <a:r>
              <a:rPr lang="en-US" altLang="zh-CN" sz="2400" dirty="0"/>
              <a:t>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400" dirty="0"/>
              <a:t>对于过小 的区块和相似的区块</a:t>
            </a:r>
            <a:r>
              <a:rPr lang="en-US" altLang="zh-CN" sz="2400" dirty="0"/>
              <a:t>, </a:t>
            </a:r>
            <a:r>
              <a:rPr lang="zh-CN" altLang="en-US" sz="2400" dirty="0"/>
              <a:t>我们将它和邻近的进行合并</a:t>
            </a:r>
            <a:r>
              <a:rPr lang="en-US" altLang="zh-CN" sz="2400" dirty="0"/>
              <a:t>, </a:t>
            </a:r>
            <a:r>
              <a:rPr lang="zh-CN" altLang="en-US" sz="2400" dirty="0"/>
              <a:t>并对分割图像进行一定的平滑和滤波处理</a:t>
            </a:r>
            <a:r>
              <a:rPr lang="en-US" altLang="zh-CN" sz="2400" dirty="0"/>
              <a:t>. </a:t>
            </a:r>
            <a:r>
              <a:rPr lang="zh-CN" altLang="en-US" sz="2400" dirty="0"/>
              <a:t>即得 到了分割结果</a:t>
            </a:r>
            <a:r>
              <a:rPr lang="en-US" altLang="zh-CN" sz="2400" dirty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400" dirty="0"/>
              <a:t>我们分别完成了</a:t>
            </a:r>
            <a:r>
              <a:rPr lang="en-US" altLang="zh-CN" sz="2400" dirty="0"/>
              <a:t>CUDA</a:t>
            </a:r>
            <a:r>
              <a:rPr lang="zh-CN" altLang="en-US" sz="2400" dirty="0"/>
              <a:t>和</a:t>
            </a:r>
            <a:r>
              <a:rPr lang="en-US" altLang="zh-CN" sz="2400" dirty="0" err="1"/>
              <a:t>pthread</a:t>
            </a:r>
            <a:r>
              <a:rPr lang="zh-CN" altLang="en-US" sz="2400" dirty="0"/>
              <a:t>的实现</a:t>
            </a:r>
            <a:r>
              <a:rPr lang="en-US" altLang="zh-CN" sz="2400" dirty="0"/>
              <a:t>,</a:t>
            </a:r>
            <a:r>
              <a:rPr lang="zh-CN" altLang="en-US" sz="2400" dirty="0"/>
              <a:t> 进行对比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4160314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B4A452-8D41-7447-980D-7CD674B552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280" y="100965"/>
            <a:ext cx="10515600" cy="1325563"/>
          </a:xfrm>
        </p:spPr>
        <p:txBody>
          <a:bodyPr/>
          <a:lstStyle/>
          <a:p>
            <a:r>
              <a:rPr lang="en-US" altLang="zh-CN" dirty="0"/>
              <a:t>4.2</a:t>
            </a:r>
            <a:r>
              <a:rPr lang="zh-CN" altLang="en-US" dirty="0"/>
              <a:t> </a:t>
            </a:r>
            <a:r>
              <a:rPr lang="en-US" altLang="zh-CN" dirty="0"/>
              <a:t>Union</a:t>
            </a:r>
            <a:r>
              <a:rPr lang="zh-CN" altLang="en-US" dirty="0"/>
              <a:t> </a:t>
            </a:r>
            <a:r>
              <a:rPr lang="en-US" altLang="zh-CN" dirty="0"/>
              <a:t>Find:</a:t>
            </a:r>
            <a:r>
              <a:rPr lang="zh-CN" altLang="en-US" dirty="0"/>
              <a:t> 加速策略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53DB07-6D5B-074A-A47B-68040F0360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6200" y="1293853"/>
            <a:ext cx="8001000" cy="5463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2514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F1585C-4ECC-184B-8421-8E98332425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9682" y="2187206"/>
            <a:ext cx="5294716" cy="3031224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1DC8FC2C-826C-5E48-983D-196DF76AC4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737" y="1674019"/>
            <a:ext cx="5294715" cy="3123881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7D161F3B-331C-9F46-99DB-692DD48B34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37917" y="182748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/>
              <a:t>4.2</a:t>
            </a:r>
            <a:r>
              <a:rPr lang="zh-CN" altLang="en-US" sz="3600" dirty="0"/>
              <a:t> </a:t>
            </a:r>
            <a:r>
              <a:rPr lang="en-US" altLang="zh-CN" sz="3600" dirty="0"/>
              <a:t>Union</a:t>
            </a:r>
            <a:r>
              <a:rPr lang="zh-CN" altLang="en-US" sz="3600" dirty="0"/>
              <a:t> </a:t>
            </a:r>
            <a:r>
              <a:rPr lang="en-US" altLang="zh-CN" sz="3600" dirty="0"/>
              <a:t>Find:</a:t>
            </a:r>
            <a:r>
              <a:rPr lang="zh-CN" altLang="en-US" sz="3600" dirty="0"/>
              <a:t> 加速策略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5498514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9066D3E-4377-3547-A383-0DA31AD51B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0525" y="362118"/>
            <a:ext cx="7746362" cy="6133761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7C6FA734-EE25-B741-867A-6376EA0BBC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859" y="2306255"/>
            <a:ext cx="5248412" cy="1122744"/>
          </a:xfrm>
        </p:spPr>
        <p:txBody>
          <a:bodyPr>
            <a:normAutofit/>
          </a:bodyPr>
          <a:lstStyle/>
          <a:p>
            <a:r>
              <a:rPr lang="en-US" altLang="zh-CN" sz="3600" dirty="0"/>
              <a:t>4.2</a:t>
            </a:r>
            <a:r>
              <a:rPr lang="zh-CN" altLang="en-US" sz="3600" dirty="0"/>
              <a:t> </a:t>
            </a:r>
            <a:r>
              <a:rPr lang="en-US" altLang="zh-CN" sz="3600" dirty="0"/>
              <a:t>Union</a:t>
            </a:r>
            <a:r>
              <a:rPr lang="zh-CN" altLang="en-US" sz="3600" dirty="0"/>
              <a:t> </a:t>
            </a:r>
            <a:r>
              <a:rPr lang="en-US" altLang="zh-CN" sz="3600" dirty="0"/>
              <a:t>Find:</a:t>
            </a:r>
            <a:br>
              <a:rPr lang="en-US" altLang="zh-CN" sz="3600" dirty="0"/>
            </a:br>
            <a:r>
              <a:rPr lang="zh-CN" altLang="en-US" sz="3600" dirty="0"/>
              <a:t> 加速策略</a:t>
            </a:r>
            <a:endParaRPr lang="en-US" sz="3600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BEA3B80-518F-B84A-9569-7E84BB336BAF}"/>
              </a:ext>
            </a:extLst>
          </p:cNvPr>
          <p:cNvCxnSpPr>
            <a:cxnSpLocks/>
          </p:cNvCxnSpPr>
          <p:nvPr/>
        </p:nvCxnSpPr>
        <p:spPr>
          <a:xfrm>
            <a:off x="3842795" y="555585"/>
            <a:ext cx="0" cy="572946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09048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5CD978-A2E1-A542-BE26-72224CB153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4.3</a:t>
            </a:r>
            <a:r>
              <a:rPr lang="zh-CN" altLang="en-US" dirty="0"/>
              <a:t> </a:t>
            </a:r>
            <a:r>
              <a:rPr lang="en-US" altLang="zh-CN" dirty="0"/>
              <a:t>Union</a:t>
            </a:r>
            <a:r>
              <a:rPr lang="zh-CN" altLang="en-US" dirty="0"/>
              <a:t> </a:t>
            </a:r>
            <a:r>
              <a:rPr lang="en-US" altLang="zh-CN" dirty="0"/>
              <a:t>Find:</a:t>
            </a:r>
            <a:r>
              <a:rPr lang="zh-CN" altLang="en-US" dirty="0"/>
              <a:t> 输出结果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BD4AB6-A2EA-624E-AE1B-5E5AB739D7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905" y="1679844"/>
            <a:ext cx="5557215" cy="4813031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F3120C5-3062-0549-9720-0CF07AE582D8}"/>
              </a:ext>
            </a:extLst>
          </p:cNvPr>
          <p:cNvCxnSpPr/>
          <p:nvPr/>
        </p:nvCxnSpPr>
        <p:spPr>
          <a:xfrm>
            <a:off x="6504972" y="1690688"/>
            <a:ext cx="0" cy="460594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C691ADD6-8FBA-AC4D-8F1C-790A2DD841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5984" y="1912074"/>
            <a:ext cx="5329501" cy="4384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7475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78B4A-43BE-EF41-A6F5-8F162EE1C1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4.4</a:t>
            </a:r>
            <a:r>
              <a:rPr lang="zh-CN" altLang="en-US" dirty="0"/>
              <a:t> </a:t>
            </a:r>
            <a:r>
              <a:rPr lang="en-US" altLang="zh-CN" dirty="0"/>
              <a:t>Union</a:t>
            </a:r>
            <a:r>
              <a:rPr lang="zh-CN" altLang="en-US" dirty="0"/>
              <a:t> </a:t>
            </a:r>
            <a:r>
              <a:rPr lang="en-US" altLang="zh-CN" dirty="0"/>
              <a:t>Find</a:t>
            </a:r>
            <a:r>
              <a:rPr lang="zh-CN" altLang="en-US" dirty="0"/>
              <a:t> 加速效果</a:t>
            </a:r>
            <a:r>
              <a:rPr lang="en-US" altLang="zh-CN" dirty="0"/>
              <a:t>-</a:t>
            </a:r>
            <a:r>
              <a:rPr lang="zh-CN" altLang="en-US" dirty="0"/>
              <a:t> </a:t>
            </a:r>
            <a:r>
              <a:rPr lang="en-US" altLang="zh-CN" dirty="0" err="1"/>
              <a:t>Pthread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53ECB16-792E-7F48-B824-E05B1D171C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10651" y="1690688"/>
            <a:ext cx="806975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6579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2EB10-848F-6848-99FA-6EC1972167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4.4</a:t>
            </a:r>
            <a:r>
              <a:rPr lang="zh-CN" altLang="en-US" dirty="0"/>
              <a:t> </a:t>
            </a:r>
            <a:r>
              <a:rPr lang="en-US" altLang="zh-CN" dirty="0"/>
              <a:t>Union</a:t>
            </a:r>
            <a:r>
              <a:rPr lang="zh-CN" altLang="en-US" dirty="0"/>
              <a:t> </a:t>
            </a:r>
            <a:r>
              <a:rPr lang="en-US" altLang="zh-CN" dirty="0"/>
              <a:t>Find</a:t>
            </a:r>
            <a:r>
              <a:rPr lang="zh-CN" altLang="en-US" dirty="0"/>
              <a:t>加速效果</a:t>
            </a:r>
            <a:r>
              <a:rPr lang="en-US" altLang="zh-CN" dirty="0"/>
              <a:t>-</a:t>
            </a:r>
            <a:r>
              <a:rPr lang="zh-CN" altLang="en-US" dirty="0"/>
              <a:t> </a:t>
            </a:r>
            <a:r>
              <a:rPr lang="en-US" altLang="zh-CN" dirty="0"/>
              <a:t>CUDA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2B2F414-6BBE-354A-83D3-09A66F7A10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298768"/>
            <a:ext cx="10515600" cy="3405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9371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45D945-70DA-D240-BDF5-7A4CFD4E37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altLang="zh-CN" sz="2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5. </a:t>
            </a:r>
            <a:r>
              <a:rPr lang="zh-CN" altLang="en-US" sz="2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视频流实时分割测试</a:t>
            </a:r>
            <a:endParaRPr lang="en-US" sz="28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F4DBA2-FF94-8044-8C88-8BE6C838F8E8}"/>
              </a:ext>
            </a:extLst>
          </p:cNvPr>
          <p:cNvSpPr txBox="1"/>
          <p:nvPr/>
        </p:nvSpPr>
        <p:spPr>
          <a:xfrm>
            <a:off x="643468" y="2638044"/>
            <a:ext cx="3363974" cy="34156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bg1"/>
                </a:solidFill>
              </a:rPr>
              <a:t>我们在 </a:t>
            </a:r>
            <a:r>
              <a:rPr lang="en-US" sz="2000" dirty="0">
                <a:solidFill>
                  <a:schemeClr val="bg1"/>
                </a:solidFill>
              </a:rPr>
              <a:t>CPU </a:t>
            </a:r>
            <a:r>
              <a:rPr lang="zh-CN" altLang="en-US" sz="2000" dirty="0">
                <a:solidFill>
                  <a:schemeClr val="bg1"/>
                </a:solidFill>
              </a:rPr>
              <a:t>为 </a:t>
            </a:r>
            <a:r>
              <a:rPr lang="en-US" sz="2000" dirty="0">
                <a:solidFill>
                  <a:schemeClr val="bg1"/>
                </a:solidFill>
              </a:rPr>
              <a:t>i7 6700HQ, GPU </a:t>
            </a:r>
            <a:r>
              <a:rPr lang="zh-CN" altLang="en-US" sz="2000" dirty="0">
                <a:solidFill>
                  <a:schemeClr val="bg1"/>
                </a:solidFill>
              </a:rPr>
              <a:t>为 </a:t>
            </a:r>
            <a:r>
              <a:rPr lang="en-US" sz="2000" dirty="0">
                <a:solidFill>
                  <a:schemeClr val="bg1"/>
                </a:solidFill>
              </a:rPr>
              <a:t>GTX 970m </a:t>
            </a:r>
            <a:r>
              <a:rPr lang="zh-CN" altLang="en-US" sz="2000" dirty="0">
                <a:solidFill>
                  <a:schemeClr val="bg1"/>
                </a:solidFill>
              </a:rPr>
              <a:t>的平台上运行了连续的实时视频流处理测试</a:t>
            </a:r>
            <a:r>
              <a:rPr lang="en-US" altLang="zh-CN" sz="2000" dirty="0">
                <a:solidFill>
                  <a:schemeClr val="bg1"/>
                </a:solidFill>
              </a:rPr>
              <a:t>,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bg1"/>
                </a:solidFill>
              </a:rPr>
              <a:t>所 有 </a:t>
            </a:r>
            <a:r>
              <a:rPr lang="en-US" sz="2000" dirty="0">
                <a:solidFill>
                  <a:schemeClr val="bg1"/>
                </a:solidFill>
              </a:rPr>
              <a:t>CUDA </a:t>
            </a:r>
            <a:r>
              <a:rPr lang="zh-CN" altLang="en-US" sz="2000" dirty="0">
                <a:solidFill>
                  <a:schemeClr val="bg1"/>
                </a:solidFill>
              </a:rPr>
              <a:t>核的块大小均配置为 </a:t>
            </a:r>
            <a:r>
              <a:rPr lang="en-US" altLang="zh-CN" sz="2000" dirty="0">
                <a:solidFill>
                  <a:schemeClr val="bg1"/>
                </a:solidFill>
              </a:rPr>
              <a:t>{32,32,1}, </a:t>
            </a:r>
            <a:r>
              <a:rPr lang="en-US" sz="2000" dirty="0">
                <a:solidFill>
                  <a:schemeClr val="bg1"/>
                </a:solidFill>
              </a:rPr>
              <a:t>radius=16, </a:t>
            </a:r>
            <a:r>
              <a:rPr lang="en-US" sz="2000" dirty="0" err="1">
                <a:solidFill>
                  <a:schemeClr val="bg1"/>
                </a:solidFill>
              </a:rPr>
              <a:t>color_range</a:t>
            </a:r>
            <a:r>
              <a:rPr lang="en-US" sz="2000" dirty="0">
                <a:solidFill>
                  <a:schemeClr val="bg1"/>
                </a:solidFill>
              </a:rPr>
              <a:t>=1000, </a:t>
            </a:r>
            <a:r>
              <a:rPr lang="en-US" sz="2000" dirty="0" err="1">
                <a:solidFill>
                  <a:schemeClr val="bg1"/>
                </a:solidFill>
              </a:rPr>
              <a:t>connect_color_range</a:t>
            </a:r>
            <a:r>
              <a:rPr lang="en-US" sz="2000" dirty="0">
                <a:solidFill>
                  <a:schemeClr val="bg1"/>
                </a:solidFill>
              </a:rPr>
              <a:t>=300</a:t>
            </a:r>
            <a:r>
              <a:rPr lang="zh-CN" altLang="en-US" sz="2000" dirty="0">
                <a:solidFill>
                  <a:schemeClr val="bg1"/>
                </a:solidFill>
              </a:rPr>
              <a:t>的配置下</a:t>
            </a:r>
            <a:r>
              <a:rPr lang="en-US" altLang="zh-CN" sz="2000" dirty="0">
                <a:solidFill>
                  <a:schemeClr val="bg1"/>
                </a:solidFill>
              </a:rPr>
              <a:t>, </a:t>
            </a:r>
            <a:r>
              <a:rPr lang="zh-CN" altLang="en-US" sz="2000" dirty="0">
                <a:solidFill>
                  <a:schemeClr val="bg1"/>
                </a:solidFill>
              </a:rPr>
              <a:t>单帧平均处理时间</a:t>
            </a:r>
            <a:r>
              <a:rPr lang="en-US" altLang="zh-CN" sz="2000" dirty="0">
                <a:solidFill>
                  <a:schemeClr val="bg1"/>
                </a:solidFill>
              </a:rPr>
              <a:t>28.32</a:t>
            </a:r>
            <a:r>
              <a:rPr lang="en-US" sz="2000" dirty="0">
                <a:solidFill>
                  <a:schemeClr val="bg1"/>
                </a:solidFill>
              </a:rPr>
              <a:t>ms,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D5C32E-E2FD-C245-89BA-A9A8685FC3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7763" y="754498"/>
            <a:ext cx="6384543" cy="5299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9090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B23C8A-4970-9D4D-A1B3-53C32647C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 </a:t>
            </a:r>
            <a:r>
              <a:rPr lang="en-US" altLang="zh-CN" dirty="0"/>
              <a:t>Task:</a:t>
            </a:r>
            <a:r>
              <a:rPr lang="zh-CN" altLang="en-US" dirty="0"/>
              <a:t> 图像分割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C9BA72-C221-2847-8303-8C9F217432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将图像分割为多个子区域的过程</a:t>
            </a:r>
            <a:r>
              <a:rPr lang="en-US" altLang="zh-CN" dirty="0"/>
              <a:t>.</a:t>
            </a:r>
            <a:r>
              <a:rPr lang="zh-CN" altLang="en-US" dirty="0"/>
              <a:t> 更准确地说来</a:t>
            </a:r>
            <a:r>
              <a:rPr lang="en-US" altLang="zh-CN" dirty="0"/>
              <a:t>,</a:t>
            </a:r>
            <a:r>
              <a:rPr lang="zh-CN" altLang="en-US" dirty="0"/>
              <a:t> 给每个像素都加上一个标签</a:t>
            </a:r>
            <a:r>
              <a:rPr lang="en-US" altLang="zh-CN" dirty="0"/>
              <a:t>,</a:t>
            </a:r>
            <a:r>
              <a:rPr lang="zh-CN" altLang="en-US" dirty="0"/>
              <a:t> 拥有相同标签的区域视为同一类</a:t>
            </a:r>
            <a:r>
              <a:rPr lang="en-US" altLang="zh-CN" dirty="0"/>
              <a:t>.</a:t>
            </a:r>
          </a:p>
          <a:p>
            <a:endParaRPr lang="en-US" altLang="zh-CN" dirty="0"/>
          </a:p>
          <a:p>
            <a:r>
              <a:rPr lang="zh-CN" altLang="en-US" dirty="0"/>
              <a:t>我们的主要工作</a:t>
            </a:r>
            <a:r>
              <a:rPr lang="en-US" altLang="zh-CN" dirty="0"/>
              <a:t>:</a:t>
            </a:r>
          </a:p>
          <a:p>
            <a:endParaRPr lang="en-US" altLang="zh-CN" dirty="0"/>
          </a:p>
          <a:p>
            <a:pPr lvl="1"/>
            <a:r>
              <a:rPr lang="zh-CN" altLang="en-US" dirty="0"/>
              <a:t>参考了</a:t>
            </a:r>
            <a:r>
              <a:rPr lang="en-US" altLang="zh-CN" dirty="0"/>
              <a:t>TPAMI</a:t>
            </a:r>
            <a:r>
              <a:rPr lang="zh-CN" altLang="en-US" dirty="0"/>
              <a:t> </a:t>
            </a:r>
            <a:r>
              <a:rPr lang="en-US" altLang="zh-CN" dirty="0"/>
              <a:t>2002</a:t>
            </a:r>
            <a:r>
              <a:rPr lang="zh-CN" altLang="en-US" dirty="0"/>
              <a:t>的</a:t>
            </a:r>
            <a:r>
              <a:rPr lang="en-US" altLang="zh-CN" dirty="0"/>
              <a:t>Mean shift: A robust approach toward feature space analysis;</a:t>
            </a:r>
          </a:p>
          <a:p>
            <a:pPr lvl="1"/>
            <a:r>
              <a:rPr lang="zh-CN" altLang="en-US" dirty="0"/>
              <a:t>实现了</a:t>
            </a:r>
            <a:r>
              <a:rPr lang="en-US" altLang="zh-CN" dirty="0"/>
              <a:t>Mean</a:t>
            </a:r>
            <a:r>
              <a:rPr lang="zh-CN" altLang="en-US" dirty="0"/>
              <a:t> </a:t>
            </a:r>
            <a:r>
              <a:rPr lang="en-US" altLang="zh-CN" dirty="0"/>
              <a:t>Shift</a:t>
            </a:r>
            <a:r>
              <a:rPr lang="zh-CN" altLang="en-US" dirty="0"/>
              <a:t>图像分割算法</a:t>
            </a:r>
            <a:r>
              <a:rPr lang="en-US" altLang="zh-CN" dirty="0"/>
              <a:t>;</a:t>
            </a:r>
          </a:p>
          <a:p>
            <a:pPr lvl="1"/>
            <a:r>
              <a:rPr lang="zh-CN" altLang="en-US" dirty="0"/>
              <a:t>利用</a:t>
            </a:r>
            <a:r>
              <a:rPr lang="en-US" altLang="zh-CN" dirty="0"/>
              <a:t>CUDA</a:t>
            </a:r>
            <a:r>
              <a:rPr lang="zh-CN" altLang="en-US" dirty="0"/>
              <a:t>等手段实现了加速和改进</a:t>
            </a:r>
            <a:r>
              <a:rPr lang="en-US" altLang="zh-CN" dirty="0"/>
              <a:t>;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20680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65A3EA-0106-8044-9486-BE8444E9B7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10473" y="2506662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3800" dirty="0"/>
              <a:t>THANK</a:t>
            </a:r>
            <a:r>
              <a:rPr lang="zh-CN" altLang="en-US" sz="13800" dirty="0"/>
              <a:t> </a:t>
            </a:r>
            <a:r>
              <a:rPr lang="en-US" altLang="zh-CN" sz="13800" dirty="0"/>
              <a:t>YOU</a:t>
            </a:r>
            <a:endParaRPr lang="en-US" sz="13800" dirty="0"/>
          </a:p>
        </p:txBody>
      </p:sp>
    </p:spTree>
    <p:extLst>
      <p:ext uri="{BB962C8B-B14F-4D97-AF65-F5344CB8AC3E}">
        <p14:creationId xmlns:p14="http://schemas.microsoft.com/office/powerpoint/2010/main" val="42351850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F49A4-6820-A242-A4AA-76E230072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</a:t>
            </a:r>
            <a:r>
              <a:rPr lang="zh-CN" altLang="en-US" dirty="0"/>
              <a:t> 算法流程概述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4489A1-6FB3-6648-902A-175E65CF64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我们的</a:t>
            </a:r>
            <a:r>
              <a:rPr lang="en-US" altLang="zh-CN" dirty="0"/>
              <a:t>Mean</a:t>
            </a:r>
            <a:r>
              <a:rPr lang="zh-CN" altLang="en-US" dirty="0"/>
              <a:t> </a:t>
            </a:r>
            <a:r>
              <a:rPr lang="en-US" altLang="zh-CN" dirty="0"/>
              <a:t>Shift</a:t>
            </a:r>
            <a:r>
              <a:rPr lang="zh-CN" altLang="en-US" dirty="0"/>
              <a:t>算法主要分为三个步骤</a:t>
            </a:r>
            <a:endParaRPr lang="en-US" altLang="zh-CN" dirty="0"/>
          </a:p>
          <a:p>
            <a:endParaRPr lang="en-US" altLang="zh-CN" dirty="0"/>
          </a:p>
          <a:p>
            <a:pPr lvl="1"/>
            <a:r>
              <a:rPr lang="en-US" altLang="zh-CN" dirty="0"/>
              <a:t>Mean</a:t>
            </a:r>
            <a:r>
              <a:rPr lang="zh-CN" altLang="en-US" dirty="0"/>
              <a:t> </a:t>
            </a:r>
            <a:r>
              <a:rPr lang="en-US" altLang="zh-CN" dirty="0"/>
              <a:t>Shift</a:t>
            </a:r>
            <a:r>
              <a:rPr lang="zh-CN" altLang="en-US" dirty="0"/>
              <a:t>滤波</a:t>
            </a:r>
            <a:r>
              <a:rPr lang="en-US" altLang="zh-CN" dirty="0"/>
              <a:t>:</a:t>
            </a:r>
            <a:r>
              <a:rPr lang="zh-CN" altLang="en-US" dirty="0"/>
              <a:t> 将每个像素点的值朝它的领域的平均值移动</a:t>
            </a:r>
            <a:r>
              <a:rPr lang="en-US" altLang="zh-CN" dirty="0"/>
              <a:t>;</a:t>
            </a:r>
          </a:p>
          <a:p>
            <a:pPr lvl="1"/>
            <a:endParaRPr lang="en-US" altLang="zh-CN" dirty="0"/>
          </a:p>
          <a:p>
            <a:pPr lvl="1"/>
            <a:r>
              <a:rPr lang="en-US" altLang="zh-CN" dirty="0"/>
              <a:t>Flooding:</a:t>
            </a:r>
            <a:r>
              <a:rPr lang="zh-CN" altLang="en-US" dirty="0"/>
              <a:t> 即对各像素进行聚类</a:t>
            </a:r>
            <a:r>
              <a:rPr lang="en-US" altLang="zh-CN" dirty="0"/>
              <a:t>,</a:t>
            </a:r>
            <a:r>
              <a:rPr lang="zh-CN" altLang="en-US" dirty="0"/>
              <a:t> 分配</a:t>
            </a:r>
            <a:r>
              <a:rPr lang="en-US" altLang="zh-CN" dirty="0"/>
              <a:t>label;</a:t>
            </a:r>
          </a:p>
          <a:p>
            <a:pPr lvl="1"/>
            <a:endParaRPr lang="en-US" altLang="zh-CN" dirty="0"/>
          </a:p>
          <a:p>
            <a:pPr lvl="1"/>
            <a:r>
              <a:rPr lang="en-US" altLang="zh-CN" dirty="0"/>
              <a:t>Union</a:t>
            </a:r>
            <a:r>
              <a:rPr lang="zh-CN" altLang="en-US" dirty="0"/>
              <a:t> </a:t>
            </a:r>
            <a:r>
              <a:rPr lang="en-US" altLang="zh-CN" dirty="0"/>
              <a:t>Find:</a:t>
            </a:r>
            <a:r>
              <a:rPr lang="zh-CN" altLang="en-US" dirty="0"/>
              <a:t> 局域合并</a:t>
            </a:r>
            <a:r>
              <a:rPr lang="en-US" altLang="zh-CN" dirty="0"/>
              <a:t>,</a:t>
            </a:r>
            <a:r>
              <a:rPr lang="zh-CN" altLang="en-US" dirty="0"/>
              <a:t> 将第二步得到的各区域 进行合并</a:t>
            </a:r>
            <a:r>
              <a:rPr lang="en-US" altLang="zh-CN" dirty="0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2392623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D42F2-43CF-B34F-B91B-9475DB5B37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CN" dirty="0"/>
              <a:t>3.</a:t>
            </a:r>
            <a:r>
              <a:rPr lang="zh-CN" altLang="en-US" dirty="0"/>
              <a:t> </a:t>
            </a:r>
            <a:r>
              <a:rPr lang="en-US" altLang="zh-CN" dirty="0"/>
              <a:t>Mean</a:t>
            </a:r>
            <a:r>
              <a:rPr lang="zh-CN" altLang="en-US" dirty="0"/>
              <a:t> </a:t>
            </a:r>
            <a:r>
              <a:rPr lang="en-US" altLang="zh-CN" dirty="0"/>
              <a:t>Shift</a:t>
            </a:r>
            <a:r>
              <a:rPr lang="zh-CN" altLang="en-US" dirty="0"/>
              <a:t>滤波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7D3CBE-EAC5-7349-BB78-24ED1B1292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190232" cy="4351338"/>
          </a:xfrm>
        </p:spPr>
        <p:txBody>
          <a:bodyPr/>
          <a:lstStyle/>
          <a:p>
            <a:r>
              <a:rPr lang="zh-CN" altLang="en-US"/>
              <a:t>基本流程</a:t>
            </a:r>
            <a:r>
              <a:rPr lang="en-US" altLang="zh-CN"/>
              <a:t>:</a:t>
            </a:r>
          </a:p>
          <a:p>
            <a:pPr marL="914400" lvl="1" indent="-457200">
              <a:buFont typeface="+mj-lt"/>
              <a:buAutoNum type="arabicPeriod"/>
            </a:pPr>
            <a:r>
              <a:rPr lang="zh-CN" altLang="en-US"/>
              <a:t>将像素点转换到</a:t>
            </a:r>
            <a:r>
              <a:rPr lang="en-US" altLang="zh-CN"/>
              <a:t>LUV</a:t>
            </a:r>
            <a:r>
              <a:rPr lang="zh-CN" altLang="en-US"/>
              <a:t>颜色空间</a:t>
            </a:r>
            <a:r>
              <a:rPr lang="en-US" altLang="zh-CN"/>
              <a:t>;</a:t>
            </a:r>
          </a:p>
          <a:p>
            <a:pPr marL="914400" lvl="1" indent="-457200">
              <a:buFont typeface="+mj-lt"/>
              <a:buAutoNum type="arabicPeriod"/>
            </a:pPr>
            <a:r>
              <a:rPr lang="zh-CN" altLang="en-US"/>
              <a:t>对于每一个像素点</a:t>
            </a:r>
            <a:r>
              <a:rPr lang="en-US" altLang="zh-CN"/>
              <a:t>:</a:t>
            </a:r>
          </a:p>
          <a:p>
            <a:pPr marL="1371600" lvl="2" indent="-457200">
              <a:buFont typeface="+mj-lt"/>
              <a:buAutoNum type="arabicPeriod"/>
            </a:pPr>
            <a:r>
              <a:rPr lang="zh-CN" altLang="en-US"/>
              <a:t>遍历它的领域</a:t>
            </a:r>
            <a:r>
              <a:rPr lang="en-US" altLang="zh-CN"/>
              <a:t>;</a:t>
            </a:r>
          </a:p>
          <a:p>
            <a:pPr marL="1371600" lvl="2" indent="-457200">
              <a:buFont typeface="+mj-lt"/>
              <a:buAutoNum type="arabicPeriod"/>
            </a:pPr>
            <a:r>
              <a:rPr lang="zh-CN" altLang="en-US"/>
              <a:t>选取那些和它在</a:t>
            </a:r>
            <a:r>
              <a:rPr lang="en-US" altLang="zh-CN"/>
              <a:t>LUV</a:t>
            </a:r>
            <a:r>
              <a:rPr lang="zh-CN" altLang="en-US"/>
              <a:t>上差值不大的像素点</a:t>
            </a:r>
            <a:r>
              <a:rPr lang="en-US" altLang="zh-CN"/>
              <a:t>;</a:t>
            </a:r>
          </a:p>
          <a:p>
            <a:pPr marL="1371600" lvl="2" indent="-457200">
              <a:buFont typeface="+mj-lt"/>
              <a:buAutoNum type="arabicPeriod"/>
            </a:pPr>
            <a:endParaRPr lang="en-US"/>
          </a:p>
          <a:p>
            <a:pPr marL="914400" lvl="1" indent="-457200">
              <a:buFont typeface="+mj-lt"/>
              <a:buAutoNum type="arabicPeriod"/>
            </a:pPr>
            <a:r>
              <a:rPr lang="zh-CN" altLang="en-US"/>
              <a:t>将该像素点的</a:t>
            </a:r>
            <a:r>
              <a:rPr lang="en-US" altLang="zh-CN"/>
              <a:t>LUV</a:t>
            </a:r>
            <a:r>
              <a:rPr lang="zh-CN" altLang="en-US"/>
              <a:t>值更新为筛选后的领域的平均值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34510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C25F016-453D-9F49-B035-0079E5B39D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47" r="22390"/>
          <a:stretch/>
        </p:blipFill>
        <p:spPr>
          <a:xfrm>
            <a:off x="1783080" y="70167"/>
            <a:ext cx="7873816" cy="6717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2460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2D96D-1C0F-8B42-A42F-048C18178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2.2</a:t>
            </a:r>
            <a:r>
              <a:rPr lang="zh-CN" altLang="en-US" dirty="0"/>
              <a:t> </a:t>
            </a:r>
            <a:r>
              <a:rPr lang="en-US" altLang="zh-CN" dirty="0"/>
              <a:t>Mean</a:t>
            </a:r>
            <a:r>
              <a:rPr lang="zh-CN" altLang="en-US" dirty="0"/>
              <a:t> </a:t>
            </a:r>
            <a:r>
              <a:rPr lang="en-US" altLang="zh-CN" dirty="0"/>
              <a:t>Shift</a:t>
            </a:r>
            <a:r>
              <a:rPr lang="zh-CN" altLang="en-US" dirty="0"/>
              <a:t>滤波</a:t>
            </a:r>
            <a:r>
              <a:rPr lang="en-US" altLang="zh-CN" dirty="0"/>
              <a:t>:</a:t>
            </a:r>
            <a:r>
              <a:rPr lang="zh-CN" altLang="en-US" dirty="0"/>
              <a:t> 实验效果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FBDFB7-27E8-3746-90FA-EA559595C5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9913" y="1690688"/>
            <a:ext cx="9895781" cy="4646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8763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6CD2EC-6A04-974E-8102-84DBE08AA5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>
            <a:normAutofit/>
          </a:bodyPr>
          <a:lstStyle/>
          <a:p>
            <a:r>
              <a:rPr lang="en-US" altLang="zh-CN" sz="3700"/>
              <a:t>2.2</a:t>
            </a:r>
            <a:r>
              <a:rPr lang="zh-CN" altLang="en-US" sz="3700"/>
              <a:t> </a:t>
            </a:r>
            <a:r>
              <a:rPr lang="en-US" altLang="zh-CN" sz="3700"/>
              <a:t>Mean</a:t>
            </a:r>
            <a:r>
              <a:rPr lang="zh-CN" altLang="en-US" sz="3700"/>
              <a:t> </a:t>
            </a:r>
            <a:r>
              <a:rPr lang="en-US" altLang="zh-CN" sz="3700"/>
              <a:t>Shift</a:t>
            </a:r>
            <a:r>
              <a:rPr lang="zh-CN" altLang="en-US" sz="3700"/>
              <a:t>滤波</a:t>
            </a:r>
            <a:r>
              <a:rPr lang="en-US" altLang="zh-CN" sz="3700"/>
              <a:t>:</a:t>
            </a:r>
            <a:r>
              <a:rPr lang="zh-CN" altLang="en-US" sz="3700"/>
              <a:t> 加速效果</a:t>
            </a:r>
            <a:endParaRPr lang="en-US" sz="37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7C7F8A-9004-6C45-B6FF-0CD54FA2B0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505494" cy="37854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1700" dirty="0"/>
              <a:t>1. </a:t>
            </a:r>
            <a:r>
              <a:rPr lang="zh-CN" altLang="en-US" sz="1700" dirty="0"/>
              <a:t>读取图像数据时，因为算法读取的数据点在二维上相近，使用纹理内存加速后续读取。</a:t>
            </a:r>
          </a:p>
          <a:p>
            <a:pPr marL="0" indent="0">
              <a:buNone/>
            </a:pPr>
            <a:endParaRPr lang="zh-CN" altLang="en-US" sz="1700" dirty="0"/>
          </a:p>
          <a:p>
            <a:pPr marL="0" indent="0">
              <a:buNone/>
            </a:pPr>
            <a:r>
              <a:rPr lang="en-US" altLang="zh-CN" sz="1700" dirty="0"/>
              <a:t>2. </a:t>
            </a:r>
            <a:r>
              <a:rPr lang="zh-CN" altLang="en-US" sz="1700" dirty="0"/>
              <a:t>每个 </a:t>
            </a:r>
            <a:r>
              <a:rPr lang="en-US" sz="1700" dirty="0"/>
              <a:t>Block </a:t>
            </a:r>
            <a:r>
              <a:rPr lang="zh-CN" altLang="en-US" sz="1700" dirty="0"/>
              <a:t>内部的线程处理的像素点所需要的数据都在一定的范围内，使用共享内存来提高读 取速度，另外对于共享内存的写入采用新的方法减少重复读取。</a:t>
            </a:r>
          </a:p>
          <a:p>
            <a:pPr marL="0" indent="0">
              <a:buNone/>
            </a:pPr>
            <a:endParaRPr lang="zh-CN" altLang="en-US" sz="1700" dirty="0"/>
          </a:p>
          <a:p>
            <a:pPr marL="0" indent="0">
              <a:buNone/>
            </a:pPr>
            <a:r>
              <a:rPr lang="en-US" altLang="zh-CN" sz="1700" dirty="0"/>
              <a:t>3. </a:t>
            </a:r>
            <a:r>
              <a:rPr lang="zh-CN" altLang="en-US" sz="1700" dirty="0"/>
              <a:t>算法内部的循环采用循环展开进行加速。</a:t>
            </a:r>
            <a:endParaRPr lang="en-US" sz="17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484632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2A93EA-3189-CC4D-9797-BB958EDA3A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113"/>
          <a:stretch/>
        </p:blipFill>
        <p:spPr>
          <a:xfrm>
            <a:off x="5123688" y="1903228"/>
            <a:ext cx="6584098" cy="3487479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2228803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DEC51F-0F1C-6543-81FB-36564E10A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3.1</a:t>
            </a:r>
            <a:r>
              <a:rPr lang="zh-CN" altLang="en-US" dirty="0"/>
              <a:t> </a:t>
            </a:r>
            <a:r>
              <a:rPr lang="en-US" altLang="zh-CN" dirty="0"/>
              <a:t>Flooding</a:t>
            </a:r>
            <a:r>
              <a:rPr lang="zh-CN" altLang="en-US" dirty="0"/>
              <a:t>聚类</a:t>
            </a:r>
            <a:r>
              <a:rPr lang="en-US" altLang="zh-CN" dirty="0"/>
              <a:t>:</a:t>
            </a:r>
            <a:r>
              <a:rPr lang="zh-CN" altLang="en-US" dirty="0"/>
              <a:t> 算法流程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FF77DBD-AB37-4044-8C9C-D5EC3E1115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199" y="1690687"/>
            <a:ext cx="10830927" cy="4125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5032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D92C9AA-DDFC-7B48-B3E3-6061431DEA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7012" y="1137882"/>
            <a:ext cx="4419600" cy="327275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248489C-D094-054D-8126-651023ACF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3.2</a:t>
            </a:r>
            <a:r>
              <a:rPr lang="zh-CN" altLang="en-US" dirty="0"/>
              <a:t> </a:t>
            </a:r>
            <a:r>
              <a:rPr lang="en-US" altLang="zh-CN" dirty="0"/>
              <a:t>Flooding</a:t>
            </a:r>
            <a:r>
              <a:rPr lang="zh-CN" altLang="en-US" dirty="0"/>
              <a:t>聚类</a:t>
            </a:r>
            <a:r>
              <a:rPr lang="en-US" altLang="zh-CN" dirty="0"/>
              <a:t>:</a:t>
            </a:r>
            <a:r>
              <a:rPr lang="zh-CN" altLang="en-US" dirty="0"/>
              <a:t> 加速策略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85B81B-6D2E-E54D-97B9-97820CBE5B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1294" y="4410636"/>
            <a:ext cx="4105835" cy="182020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1800" b="1" dirty="0"/>
              <a:t>原始算法</a:t>
            </a:r>
            <a:r>
              <a:rPr lang="en-US" altLang="zh-CN" sz="1800" dirty="0"/>
              <a:t>:</a:t>
            </a:r>
            <a:r>
              <a:rPr lang="zh-CN" altLang="en-US" sz="1800" dirty="0"/>
              <a:t> </a:t>
            </a:r>
            <a:endParaRPr lang="en-US" altLang="zh-CN" sz="1800" dirty="0"/>
          </a:p>
          <a:p>
            <a:pPr marL="0" indent="0">
              <a:buNone/>
            </a:pPr>
            <a:r>
              <a:rPr lang="zh-CN" altLang="en-US" sz="1800" dirty="0"/>
              <a:t>         以像素点为中心，和固定半径的圆或正方形范围内的像素 进行对比，若它们之间的差异小于阈值，那么我们应该将当前点的标签设为对比点的标签</a:t>
            </a:r>
            <a:r>
              <a:rPr lang="en-US" altLang="zh-CN" sz="1800" dirty="0"/>
              <a:t>.</a:t>
            </a:r>
            <a:endParaRPr lang="en-US"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764AD1-E212-A245-832D-D8465781A8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765" y="1317578"/>
            <a:ext cx="4419600" cy="2984500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AFCE226-3C38-C648-B4AB-5C55E3C68465}"/>
              </a:ext>
            </a:extLst>
          </p:cNvPr>
          <p:cNvSpPr txBox="1">
            <a:spLocks/>
          </p:cNvSpPr>
          <p:nvPr/>
        </p:nvSpPr>
        <p:spPr>
          <a:xfrm>
            <a:off x="6279777" y="4410636"/>
            <a:ext cx="5177117" cy="21812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1600" b="1" dirty="0"/>
              <a:t>改进算法</a:t>
            </a:r>
            <a:r>
              <a:rPr lang="en-US" altLang="zh-CN" sz="1600" b="1" dirty="0"/>
              <a:t>:</a:t>
            </a:r>
            <a:r>
              <a:rPr lang="zh-CN" altLang="en-US" sz="1600" b="1" dirty="0"/>
              <a:t> </a:t>
            </a:r>
            <a:endParaRPr lang="en-US" altLang="zh-CN" sz="1600" b="1" dirty="0"/>
          </a:p>
          <a:p>
            <a:r>
              <a:rPr lang="zh-CN" altLang="en-US" sz="1600" dirty="0"/>
              <a:t> 每个像素点仅搜索左侧和上侧固定半径内 的像素点，</a:t>
            </a:r>
            <a:endParaRPr lang="en-US" altLang="zh-CN" sz="1600" dirty="0"/>
          </a:p>
          <a:p>
            <a:r>
              <a:rPr lang="zh-CN" altLang="en-US" sz="1600" dirty="0"/>
              <a:t>增加一个” 标签冒泡”</a:t>
            </a:r>
            <a:r>
              <a:rPr lang="en-US" altLang="zh-CN" sz="1600" dirty="0"/>
              <a:t>(label propagation) </a:t>
            </a:r>
            <a:r>
              <a:rPr lang="zh-CN" altLang="en-US" sz="1600" dirty="0"/>
              <a:t>的步骤</a:t>
            </a:r>
            <a:r>
              <a:rPr lang="en-US" altLang="zh-CN" sz="1600" dirty="0"/>
              <a:t>, </a:t>
            </a:r>
            <a:r>
              <a:rPr lang="zh-CN" altLang="en-US" sz="1600" dirty="0"/>
              <a:t>让每个像素点顺着 </a:t>
            </a:r>
            <a:r>
              <a:rPr lang="en-US" altLang="zh-CN" sz="1600" dirty="0"/>
              <a:t>flooding </a:t>
            </a:r>
            <a:r>
              <a:rPr lang="zh-CN" altLang="en-US" sz="1600" dirty="0"/>
              <a:t>产生的 </a:t>
            </a:r>
            <a:r>
              <a:rPr lang="en-US" altLang="zh-CN" sz="1600" dirty="0"/>
              <a:t>label </a:t>
            </a:r>
            <a:r>
              <a:rPr lang="zh-CN" altLang="en-US" sz="1600" dirty="0"/>
              <a:t>链条向根部查找</a:t>
            </a:r>
            <a:r>
              <a:rPr lang="en-US" altLang="zh-CN" sz="1600" dirty="0"/>
              <a:t>, </a:t>
            </a:r>
            <a:r>
              <a:rPr lang="zh-CN" altLang="en-US" sz="1600" dirty="0"/>
              <a:t>直到查找到的像素的 ∆</a:t>
            </a:r>
            <a:r>
              <a:rPr lang="en-US" altLang="zh-CN" sz="1600" dirty="0"/>
              <a:t>LUV &gt; </a:t>
            </a:r>
            <a:r>
              <a:rPr lang="en-US" altLang="zh-CN" sz="1600" dirty="0" err="1"/>
              <a:t>color_range</a:t>
            </a:r>
            <a:r>
              <a:rPr lang="en-US" altLang="zh-CN" sz="1600" dirty="0"/>
              <a:t>. </a:t>
            </a:r>
            <a:r>
              <a:rPr lang="zh-CN" altLang="en-US" sz="1600" dirty="0"/>
              <a:t>这样既方便并行，又有利于获 得更好的空间局部性。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3321537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892</Words>
  <Application>Microsoft Macintosh PowerPoint</Application>
  <PresentationFormat>Widescreen</PresentationFormat>
  <Paragraphs>71</Paragraphs>
  <Slides>20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Office Theme</vt:lpstr>
      <vt:lpstr>基于CUDA加速的改进Mean Shift图像分割算法</vt:lpstr>
      <vt:lpstr>1. Task: 图像分割</vt:lpstr>
      <vt:lpstr>2 算法流程概述</vt:lpstr>
      <vt:lpstr>3. Mean Shift滤波</vt:lpstr>
      <vt:lpstr>PowerPoint Presentation</vt:lpstr>
      <vt:lpstr>2.2 Mean Shift滤波: 实验效果</vt:lpstr>
      <vt:lpstr>2.2 Mean Shift滤波: 加速效果</vt:lpstr>
      <vt:lpstr>3.1 Flooding聚类: 算法流程</vt:lpstr>
      <vt:lpstr>3.2 Flooding聚类: 加速策略</vt:lpstr>
      <vt:lpstr>3.3 Flooding聚类: 加速效果</vt:lpstr>
      <vt:lpstr>3.4 Flooding聚类: 输出结果</vt:lpstr>
      <vt:lpstr>4.Union Find区域合并</vt:lpstr>
      <vt:lpstr>4.2 Union Find: 加速策略</vt:lpstr>
      <vt:lpstr>4.2 Union Find: 加速策略</vt:lpstr>
      <vt:lpstr>4.2 Union Find:  加速策略</vt:lpstr>
      <vt:lpstr>4.3 Union Find: 输出结果</vt:lpstr>
      <vt:lpstr>4.4 Union Find 加速效果- Pthread</vt:lpstr>
      <vt:lpstr>4.4 Union Find加速效果- CUDA</vt:lpstr>
      <vt:lpstr>5. 视频流实时分割测试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基于CUDA加速的改进Mean Shift图像分割算法</dc:title>
  <dc:creator>Wayne Mai</dc:creator>
  <cp:lastModifiedBy>Wayne Mai</cp:lastModifiedBy>
  <cp:revision>1</cp:revision>
  <dcterms:created xsi:type="dcterms:W3CDTF">2019-06-24T14:19:20Z</dcterms:created>
  <dcterms:modified xsi:type="dcterms:W3CDTF">2019-06-24T14:21:28Z</dcterms:modified>
</cp:coreProperties>
</file>